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0" r:id="rId7"/>
    <p:sldId id="271" r:id="rId8"/>
    <p:sldId id="262" r:id="rId9"/>
    <p:sldId id="263" r:id="rId10"/>
    <p:sldId id="264" r:id="rId11"/>
    <p:sldId id="266" r:id="rId12"/>
    <p:sldId id="267" r:id="rId13"/>
    <p:sldId id="272" r:id="rId14"/>
    <p:sldId id="268" r:id="rId15"/>
    <p:sldId id="275" r:id="rId16"/>
    <p:sldId id="276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>
      <p:cViewPr varScale="1">
        <p:scale>
          <a:sx n="111" d="100"/>
          <a:sy n="111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B0C49-3102-AE45-9A3C-B7E10450F5AE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DFA5E-A7F6-4943-8771-0DEC8FCD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19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A5E-A7F6-4943-8771-0DEC8FCDD1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53EE-15DB-2046-9383-65156E09C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E6692-5B14-5A40-8E3A-A5F899CC6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2F311-3DF0-D641-87AF-EBAD8E9A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01156-0F98-9749-A5AA-6CB17BDE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A20AA-2079-4548-ACFF-54902DB0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2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E0FA-523D-174E-AE26-9B6A7244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1540D-3D56-5D43-B7A6-5C119E033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A28C-3F2E-D548-9F56-FD89F191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3AA77-4DBC-E64B-BA6C-E526F20D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8C697-B2E7-B944-99AF-3EC3F2DC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E455E-6061-2C40-B14A-08FA3F8AF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B4F53-65A3-1B48-9AAB-FB69608F1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45C6-09C8-5C41-A004-A7585F0A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1F32-8D67-8C45-A334-EC85F086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7C709-5E1F-8144-AE76-E68DA772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26D-4C68-4B46-BAD4-5C704B93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DDD5A-9195-0C4E-A57E-649555CBC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F1154-1CF1-2141-AD0F-7C6831F8B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CE6C1-F9B1-214D-82C1-53E5EC05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BF2EA-5579-0745-8684-66BE9773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6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E1EF-0FE3-F14B-97D0-BB64459C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A452-04E4-7F41-99A5-52BA1F3C2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78750-DE6A-B443-B2AA-1FE899C1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46D1-B53E-954D-A5A2-6B1FDF68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D54BC-A1FB-0147-98AD-D116B4E9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25A7-6994-3641-8398-7F264FE8A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BE33-514C-8549-9578-B1CEF3033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A07E9-55B2-9641-91F8-BFA230B1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05FA-AF2C-D848-A885-25BECE64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F72EE-94C2-B640-9284-1BE04AD6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8127B-D581-8E47-8861-14AA2AD0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5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7D3D2-84D0-6740-9530-6DDC57258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D735C-D472-BA4C-8C7B-85AC6D2B6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AEF0F-5E3C-B549-8EE0-877E209D8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39BD8-09D6-E143-A96C-FF3A00B50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4312B-9822-974E-AE13-BCAE8D6C9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39F30-1A1D-4449-ADB5-80B00AF9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AEED80-4B69-4441-AF45-D0B4CACA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4AB18-5170-DA41-850E-A190B7DB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1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4DC5-74F0-8046-AB28-D3C35281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BBD8A-2787-C142-8493-D468967A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FF70-AE16-4848-B49D-D7FA1DC99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78E07-9FA9-B14C-820B-5B366E15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4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97FB1F-2973-3E4D-8069-CE0405D0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A828E-A807-094B-B0D3-4823129A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9757-96F1-6443-BAE2-95EAAE3D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66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BDBD-13B5-394D-94F7-4CA5884F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BA45-AE50-424F-9864-7ABB860D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90D63-4462-A847-A620-F4563EC73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A9175-121E-A047-87A6-FDA82606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BCD95-42D4-3444-A913-03B8C0D7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063B5-3BAA-0D4B-A9C1-65C16DAF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9267-B04A-3540-9AF0-E5497CFA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0048F-78C8-9C4F-A076-3F4DC3C06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ED91A-1291-A548-8DA4-9FBB3FA88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D6166-2AF8-5B4D-9BFB-6EBB1FDF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DCEF9-DC38-D44B-BC55-4F820C04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CF02B-E77D-324B-BDBE-29D54E6E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A45DD-5EDD-F94D-82CA-3AECD77B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D33A2-AF37-A34C-A7E9-CD8EAF5C4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1C402-6508-674C-81EE-349CDA3E1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39C7-1BAA-8A4A-A48F-17C7C2958D3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2FE67-8B23-2841-A13D-E48C705E5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69F80-4FAE-2C49-8104-93675EA6F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B097A-4BED-014C-BFA7-7EA74703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7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39E0-FC07-864C-8A54-2DB2DDC6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248" y="1830408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CS544 Final Project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AA194-BED2-4641-A066-C7794BFF2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5436" y="4377033"/>
            <a:ext cx="3897086" cy="72934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Yixiong Zhang</a:t>
            </a:r>
          </a:p>
        </p:txBody>
      </p:sp>
    </p:spTree>
    <p:extLst>
      <p:ext uri="{BB962C8B-B14F-4D97-AF65-F5344CB8AC3E}">
        <p14:creationId xmlns:p14="http://schemas.microsoft.com/office/powerpoint/2010/main" val="319453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DA85-916B-054C-A14D-1AD52630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numerical data &amp; examine distribution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AE320-04A3-E741-B5CE-26FA75AA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555"/>
            <a:ext cx="10515600" cy="509528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4DBFC-FEE9-864D-AA19-AA7BE401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96" y="4152900"/>
            <a:ext cx="3251200" cy="270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B571C-5CC0-1147-81C3-4E3C751BE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048" y="4143875"/>
            <a:ext cx="3251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6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6A54-9199-D44D-BC98-0A095D067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391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random samples of data &amp; applicability of 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1C50-5D37-B04E-A42D-C00329B0E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7" y="230270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densities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7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8A0A-E8EE-F644-B784-025652B8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D0FB3-23FC-7745-A87F-FAC765C7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14" y="338138"/>
            <a:ext cx="3251200" cy="270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7DA4D-9F93-B948-AA9B-2AAFAB66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38138"/>
            <a:ext cx="3251200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92AEC-F4B4-034B-B98C-F9C9D1E73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365125"/>
            <a:ext cx="3251200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B319F-4507-9147-8D1D-7FD2B1B00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14" y="3944931"/>
            <a:ext cx="3251200" cy="270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39FDFB-A518-BA46-9C2C-1415E3704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249" y="3944931"/>
            <a:ext cx="3251200" cy="2705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62B8CD-EC23-8044-BA7E-F2420E4B4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991" y="4174992"/>
            <a:ext cx="2630833" cy="2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AEFE-0187-5348-8915-3D2DCAD3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1" y="81846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increase,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spread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narrower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to 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meantime,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gets</a:t>
            </a:r>
            <a:r>
              <a:rPr lang="zh-CN" altLang="en-US" dirty="0"/>
              <a:t> </a:t>
            </a:r>
            <a:r>
              <a:rPr lang="en-US" altLang="zh-CN" dirty="0"/>
              <a:t>closer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decrease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increases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5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EA53-3920-0943-B71C-70FA8EA7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292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sampling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DAB3F-F9DD-FB4B-AA79-AD7EBCA35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4260"/>
            <a:ext cx="10515600" cy="544084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frequencies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student’s</a:t>
            </a:r>
            <a:r>
              <a:rPr lang="zh-CN" altLang="en-US" dirty="0"/>
              <a:t> </a:t>
            </a:r>
            <a:r>
              <a:rPr lang="en-US" altLang="zh-CN" dirty="0"/>
              <a:t>writing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263AC-0008-5945-BEFD-54B0EE99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5682"/>
            <a:ext cx="50419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6EDC2-D516-5D4E-903B-E902B43BF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378"/>
            <a:ext cx="6848060" cy="2152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E89D37-2543-5946-AFE7-5F3795346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30" y="2995969"/>
            <a:ext cx="3251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99D41C-0566-E24B-8855-18C52360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38" y="223024"/>
            <a:ext cx="11606967" cy="653461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altLang="zh-CN" dirty="0"/>
              <a:t>Systematic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frequencies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student’s</a:t>
            </a:r>
            <a:r>
              <a:rPr lang="zh-CN" altLang="en-US" dirty="0"/>
              <a:t> </a:t>
            </a:r>
            <a:r>
              <a:rPr lang="en-US" altLang="zh-CN" dirty="0"/>
              <a:t>writing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74D9BB-A3BB-1A49-88FE-16FB92B9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8" y="2132144"/>
            <a:ext cx="7136874" cy="229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C896FC-F43A-AE4B-A5A9-D38CE7B5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8" y="5184268"/>
            <a:ext cx="4591690" cy="8138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271595-8FF7-314A-B1DD-37E3C0106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42" y="4074839"/>
            <a:ext cx="3949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0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FA3770-85EC-4D4E-9844-DED9B88D7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73" y="245222"/>
            <a:ext cx="11155018" cy="61389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altLang="zh-CN" dirty="0"/>
              <a:t>Stratified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frequencies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gender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DEAF6-96A4-6D4B-A08D-618329D79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05" y="1875301"/>
            <a:ext cx="3370470" cy="4140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CA8033-75C0-FD4D-A1AC-D975A053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" y="4529895"/>
            <a:ext cx="5651500" cy="990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64C0DC-7AAC-AA40-8759-574AA1DE4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40" y="2006336"/>
            <a:ext cx="5651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5E42-D5F3-654B-AA1D-AE680A95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26D0-6C65-2D4A-94F8-E66F8E752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3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F242-A66A-6D4F-898E-179135D2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3" y="100777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				</a:t>
            </a:r>
            <a:r>
              <a:rPr lang="en-US" altLang="zh-CN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zh-CN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04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8632-08B1-C346-81FF-481F91D4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E1A06-A42B-3B48-B98A-FE8AB4F1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391183"/>
            <a:ext cx="10515600" cy="503612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</a:t>
            </a: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CN" alt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tudents Performance in Exams</a:t>
            </a:r>
            <a:r>
              <a:rPr lang="zh-CN" alt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https://www.kaggle.com/datasets </a:t>
            </a:r>
          </a:p>
          <a:p>
            <a:pPr>
              <a:lnSpc>
                <a:spcPct val="150000"/>
              </a:lnSpc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ariables include: </a:t>
            </a:r>
          </a:p>
          <a:p>
            <a:pPr lvl="1" fontAlgn="base">
              <a:lnSpc>
                <a:spcPct val="150000"/>
              </a:lnSpc>
            </a:pP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ender</a:t>
            </a:r>
          </a:p>
          <a:p>
            <a:pPr lvl="1" fontAlgn="base">
              <a:lnSpc>
                <a:spcPct val="150000"/>
              </a:lnSpc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race/ethnicity</a:t>
            </a:r>
          </a:p>
          <a:p>
            <a:pPr lvl="1" fontAlgn="base">
              <a:lnSpc>
                <a:spcPct val="150000"/>
              </a:lnSpc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parental level of education</a:t>
            </a:r>
          </a:p>
          <a:p>
            <a:pPr lvl="1" fontAlgn="base">
              <a:lnSpc>
                <a:spcPct val="150000"/>
              </a:lnSpc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lunch</a:t>
            </a:r>
          </a:p>
          <a:p>
            <a:pPr lvl="1" fontAlgn="base">
              <a:lnSpc>
                <a:spcPct val="150000"/>
              </a:lnSpc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preparation course</a:t>
            </a:r>
          </a:p>
          <a:p>
            <a:pPr lvl="1" fontAlgn="base">
              <a:lnSpc>
                <a:spcPct val="150000"/>
              </a:lnSpc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 score</a:t>
            </a:r>
          </a:p>
          <a:p>
            <a:pPr lvl="1" fontAlgn="base">
              <a:lnSpc>
                <a:spcPct val="150000"/>
              </a:lnSpc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score</a:t>
            </a:r>
          </a:p>
          <a:p>
            <a:pPr lvl="1" fontAlgn="base">
              <a:lnSpc>
                <a:spcPct val="150000"/>
              </a:lnSpc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score</a:t>
            </a: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F55A0-3039-5F42-B952-9489094A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96" y="4292618"/>
            <a:ext cx="7156139" cy="16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2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FBBC-BF8D-0F4A-89F7-9F5FA236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420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preparing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B000-439A-FC40-9B1B-3A7103F77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906490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A8489-6E3B-DB4E-AAAF-0C157C73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86" y="904874"/>
            <a:ext cx="3842941" cy="3281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DA2CA-BB58-4B4F-8B2A-9599C73D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986" y="3419377"/>
            <a:ext cx="3842941" cy="32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1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85B4-1268-F74D-9429-BABB0E8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87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categorical variable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F15477-FD29-CC4D-AFEC-A09BE9EE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56" y="1690688"/>
            <a:ext cx="10936287" cy="467035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ethnicity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D9A61B-F5EF-864A-82E1-BEF8DAA6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41545"/>
              </p:ext>
            </p:extLst>
          </p:nvPr>
        </p:nvGraphicFramePr>
        <p:xfrm>
          <a:off x="986629" y="3690699"/>
          <a:ext cx="6526214" cy="227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107">
                  <a:extLst>
                    <a:ext uri="{9D8B030D-6E8A-4147-A177-3AD203B41FA5}">
                      <a16:colId xmlns:a16="http://schemas.microsoft.com/office/drawing/2014/main" val="1887238645"/>
                    </a:ext>
                  </a:extLst>
                </a:gridCol>
                <a:gridCol w="3263107">
                  <a:extLst>
                    <a:ext uri="{9D8B030D-6E8A-4147-A177-3AD203B41FA5}">
                      <a16:colId xmlns:a16="http://schemas.microsoft.com/office/drawing/2014/main" val="2278952851"/>
                    </a:ext>
                  </a:extLst>
                </a:gridCol>
              </a:tblGrid>
              <a:tr h="379770">
                <a:tc>
                  <a:txBody>
                    <a:bodyPr/>
                    <a:lstStyle/>
                    <a:p>
                      <a:r>
                        <a:rPr lang="en-US" altLang="zh-CN" dirty="0"/>
                        <a:t>Race.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ethnicity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Frequency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069377"/>
                  </a:ext>
                </a:extLst>
              </a:tr>
              <a:tr h="379770">
                <a:tc>
                  <a:txBody>
                    <a:bodyPr/>
                    <a:lstStyle/>
                    <a:p>
                      <a:r>
                        <a:rPr lang="en-US" altLang="zh-CN" dirty="0"/>
                        <a:t>Group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364268"/>
                  </a:ext>
                </a:extLst>
              </a:tr>
              <a:tr h="379770">
                <a:tc>
                  <a:txBody>
                    <a:bodyPr/>
                    <a:lstStyle/>
                    <a:p>
                      <a:r>
                        <a:rPr lang="en-US" altLang="zh-CN" dirty="0"/>
                        <a:t>Group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06874"/>
                  </a:ext>
                </a:extLst>
              </a:tr>
              <a:tr h="379770">
                <a:tc>
                  <a:txBody>
                    <a:bodyPr/>
                    <a:lstStyle/>
                    <a:p>
                      <a:r>
                        <a:rPr lang="en-US" altLang="zh-CN" dirty="0"/>
                        <a:t>Group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162376"/>
                  </a:ext>
                </a:extLst>
              </a:tr>
              <a:tr h="379770">
                <a:tc>
                  <a:txBody>
                    <a:bodyPr/>
                    <a:lstStyle/>
                    <a:p>
                      <a:r>
                        <a:rPr lang="en-US" altLang="zh-CN" dirty="0"/>
                        <a:t>Group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299395"/>
                  </a:ext>
                </a:extLst>
              </a:tr>
              <a:tr h="379770">
                <a:tc>
                  <a:txBody>
                    <a:bodyPr/>
                    <a:lstStyle/>
                    <a:p>
                      <a:r>
                        <a:rPr lang="en-US" altLang="zh-CN" dirty="0"/>
                        <a:t>Group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7671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2915505-4F9B-B44B-AAF7-9B0131272775}"/>
              </a:ext>
            </a:extLst>
          </p:cNvPr>
          <p:cNvSpPr txBox="1"/>
          <p:nvPr/>
        </p:nvSpPr>
        <p:spPr>
          <a:xfrm>
            <a:off x="7616824" y="1690688"/>
            <a:ext cx="38433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3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ECFE-701C-C146-8D0D-02F061DB4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26" y="298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representations of categorical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B112E-2C6F-504C-9F9B-C4F335033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6598" y="1967083"/>
            <a:ext cx="3251200" cy="27051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B353B1-9166-4F40-9D56-072A80E2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6" y="1778567"/>
            <a:ext cx="3704345" cy="3082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F6756-B097-E74A-86CF-1E0FF42B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226" y="1967083"/>
            <a:ext cx="3251200" cy="2705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2DD565-028C-B348-A0E0-D25024BEC2D6}"/>
              </a:ext>
            </a:extLst>
          </p:cNvPr>
          <p:cNvSpPr txBox="1">
            <a:spLocks/>
          </p:cNvSpPr>
          <p:nvPr/>
        </p:nvSpPr>
        <p:spPr>
          <a:xfrm>
            <a:off x="717826" y="5198604"/>
            <a:ext cx="1023689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ethnicity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9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0B86-7645-5148-A4A1-109FD446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numerical variable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5CD4-06E2-AB4B-B08C-B1968E917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66.09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229.9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15.16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respectively.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190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B0D0-F396-5442-BA78-BEC460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F447D-4579-934E-B4C0-EF908607E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66" y="1427094"/>
            <a:ext cx="3251200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2C77C-B4F6-0A41-9C59-A8B4AA9F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1655902"/>
            <a:ext cx="3251200" cy="270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82890-7D91-8949-9CE5-BB0A6A5EB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31" y="1690688"/>
            <a:ext cx="3251200" cy="270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42205-4971-114A-90F3-450320740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931" y="4152900"/>
            <a:ext cx="3251200" cy="2705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3D9949-8B96-FA42-800C-08775D065423}"/>
              </a:ext>
            </a:extLst>
          </p:cNvPr>
          <p:cNvSpPr txBox="1">
            <a:spLocks/>
          </p:cNvSpPr>
          <p:nvPr/>
        </p:nvSpPr>
        <p:spPr>
          <a:xfrm>
            <a:off x="556867" y="4449849"/>
            <a:ext cx="7065066" cy="2111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7DB13A-5494-874B-833E-FB675FCC8865}"/>
              </a:ext>
            </a:extLst>
          </p:cNvPr>
          <p:cNvSpPr txBox="1">
            <a:spLocks/>
          </p:cNvSpPr>
          <p:nvPr/>
        </p:nvSpPr>
        <p:spPr>
          <a:xfrm>
            <a:off x="698362" y="4566183"/>
            <a:ext cx="6782076" cy="1994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student’s maximum math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 score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448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5DD3-C897-EC49-B25F-2AB28CE2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one set of two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E22B32-1F5E-D44E-A05C-5C767A23D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gender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two-way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proportions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columns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131B1-7802-9349-987F-F72C949B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89174"/>
            <a:ext cx="5589104" cy="9803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9C1DC3-BED1-154C-80BA-76321084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4" y="4001294"/>
            <a:ext cx="5589104" cy="8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24FE-630B-594B-992E-AB25A7E9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47" y="1265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two-way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A8D7B1-4CD2-5847-86F3-00E92DF6D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48" y="1447800"/>
            <a:ext cx="3251200" cy="270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24AB3-A509-4444-9CF7-710E3070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8" y="1447800"/>
            <a:ext cx="3251200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9E387-04F1-0A4C-AA5C-D421EA5EF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68" y="4152900"/>
            <a:ext cx="3251200" cy="2705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367D41-4327-0B40-A4B4-DF47CDEEDC21}"/>
              </a:ext>
            </a:extLst>
          </p:cNvPr>
          <p:cNvSpPr txBox="1">
            <a:spLocks/>
          </p:cNvSpPr>
          <p:nvPr/>
        </p:nvSpPr>
        <p:spPr>
          <a:xfrm>
            <a:off x="693254" y="4314391"/>
            <a:ext cx="6782076" cy="1994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08655B-7317-304F-8410-5C65D396D263}"/>
              </a:ext>
            </a:extLst>
          </p:cNvPr>
          <p:cNvSpPr txBox="1">
            <a:spLocks/>
          </p:cNvSpPr>
          <p:nvPr/>
        </p:nvSpPr>
        <p:spPr>
          <a:xfrm>
            <a:off x="693254" y="4475882"/>
            <a:ext cx="6782076" cy="1994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Conversely,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116EE8-0D01-3045-B1E5-F4C6121CF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068" y="1611465"/>
            <a:ext cx="3251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24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{63E5288E-612A-2B41-AFE3-6F987CCA5712}tf10001060</Template>
  <TotalTime>1598</TotalTime>
  <Words>569</Words>
  <Application>Microsoft Macintosh PowerPoint</Application>
  <PresentationFormat>Widescreen</PresentationFormat>
  <Paragraphs>130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等线</vt:lpstr>
      <vt:lpstr>等线 Light</vt:lpstr>
      <vt:lpstr>Arial</vt:lpstr>
      <vt:lpstr>Calibri</vt:lpstr>
      <vt:lpstr>Calibri Light</vt:lpstr>
      <vt:lpstr>Times New Roman</vt:lpstr>
      <vt:lpstr>Wingdings</vt:lpstr>
      <vt:lpstr>Office Theme</vt:lpstr>
      <vt:lpstr>      CS544 Final Project Data Analysis </vt:lpstr>
      <vt:lpstr>Dataset selection</vt:lpstr>
      <vt:lpstr>Data preparing and preprocessing</vt:lpstr>
      <vt:lpstr>Analysis of categorical variable</vt:lpstr>
      <vt:lpstr>Graphical representations of categorical data</vt:lpstr>
      <vt:lpstr>Analysis of numerical variable</vt:lpstr>
      <vt:lpstr>Graphical Representation of numerical variable</vt:lpstr>
      <vt:lpstr>Analysis of one set of two variables</vt:lpstr>
      <vt:lpstr>Graphical summarization of two-way tables</vt:lpstr>
      <vt:lpstr>Analysis of numerical data &amp; examine distribution</vt:lpstr>
      <vt:lpstr>Various random samples of data &amp; applicability of Central Limit Theorem</vt:lpstr>
      <vt:lpstr> </vt:lpstr>
      <vt:lpstr>PowerPoint Presentation</vt:lpstr>
      <vt:lpstr>Various sampling methods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CS544 Final Project Data Visualization </dc:title>
  <dc:creator>Microsoft Office User</dc:creator>
  <cp:lastModifiedBy>Microsoft Office User</cp:lastModifiedBy>
  <cp:revision>76</cp:revision>
  <dcterms:created xsi:type="dcterms:W3CDTF">2020-04-25T04:32:36Z</dcterms:created>
  <dcterms:modified xsi:type="dcterms:W3CDTF">2020-04-28T22:23:07Z</dcterms:modified>
</cp:coreProperties>
</file>